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491" r:id="rId2"/>
    <p:sldId id="509" r:id="rId3"/>
    <p:sldId id="497" r:id="rId4"/>
    <p:sldId id="494" r:id="rId5"/>
    <p:sldId id="493" r:id="rId6"/>
    <p:sldId id="496" r:id="rId7"/>
    <p:sldId id="498" r:id="rId8"/>
    <p:sldId id="504" r:id="rId9"/>
    <p:sldId id="505" r:id="rId10"/>
    <p:sldId id="508" r:id="rId11"/>
    <p:sldId id="510" r:id="rId12"/>
    <p:sldId id="507" r:id="rId13"/>
    <p:sldId id="503" r:id="rId14"/>
    <p:sldId id="506" r:id="rId1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41FF"/>
    <a:srgbClr val="3A30FA"/>
    <a:srgbClr val="FF6600"/>
    <a:srgbClr val="F139E4"/>
    <a:srgbClr val="B85250"/>
    <a:srgbClr val="FF330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notesMaster" Target="notesMasters/notesMaster1.xml"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8709C98-B80A-4F28-AF74-CF08CF81A715}" type="datetime1">
              <a:rPr lang="en-US"/>
              <a:pPr/>
              <a:t>5/9/2024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4D112868-65FD-4572-A383-97DC0EC9B913}" type="slidenum">
              <a:rPr lang="en-US"/>
              <a:pPr/>
              <a:t>‹#›</a:t>
            </a:fld>
            <a:endParaRPr lang="en-US"/>
          </a:p>
        </p:txBody>
      </p:sp>
    </p:spTree>
    <p:extLst>
      <p:ext uri="{BB962C8B-B14F-4D97-AF65-F5344CB8AC3E}">
        <p14:creationId xmlns:p14="http://schemas.microsoft.com/office/powerpoint/2010/main" val="8762144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a:cs typeface="MS PGothic"/>
      </a:defRPr>
    </a:lvl1pPr>
    <a:lvl2pPr marL="457200" algn="l" defTabSz="457200" rtl="0" eaLnBrk="0" fontAlgn="base" hangingPunct="0">
      <a:spcBef>
        <a:spcPct val="30000"/>
      </a:spcBef>
      <a:spcAft>
        <a:spcPct val="0"/>
      </a:spcAft>
      <a:defRPr sz="1200" kern="1200">
        <a:solidFill>
          <a:schemeClr val="tx1"/>
        </a:solidFill>
        <a:latin typeface="+mn-lt"/>
        <a:ea typeface="MS PGothic"/>
        <a:cs typeface="MS PGothic"/>
      </a:defRPr>
    </a:lvl2pPr>
    <a:lvl3pPr marL="914400" algn="l" defTabSz="457200" rtl="0" eaLnBrk="0" fontAlgn="base" hangingPunct="0">
      <a:spcBef>
        <a:spcPct val="30000"/>
      </a:spcBef>
      <a:spcAft>
        <a:spcPct val="0"/>
      </a:spcAft>
      <a:defRPr sz="1200" kern="1200">
        <a:solidFill>
          <a:schemeClr val="tx1"/>
        </a:solidFill>
        <a:latin typeface="+mn-lt"/>
        <a:ea typeface="MS PGothic"/>
        <a:cs typeface="MS PGothic"/>
      </a:defRPr>
    </a:lvl3pPr>
    <a:lvl4pPr marL="1371600" algn="l" defTabSz="457200" rtl="0" eaLnBrk="0" fontAlgn="base" hangingPunct="0">
      <a:spcBef>
        <a:spcPct val="30000"/>
      </a:spcBef>
      <a:spcAft>
        <a:spcPct val="0"/>
      </a:spcAft>
      <a:defRPr sz="1200" kern="1200">
        <a:solidFill>
          <a:schemeClr val="tx1"/>
        </a:solidFill>
        <a:latin typeface="+mn-lt"/>
        <a:ea typeface="MS PGothic"/>
        <a:cs typeface="MS PGothic"/>
      </a:defRPr>
    </a:lvl4pPr>
    <a:lvl5pPr marL="1828800" algn="l" defTabSz="457200" rtl="0" eaLnBrk="0" fontAlgn="base" hangingPunct="0">
      <a:spcBef>
        <a:spcPct val="30000"/>
      </a:spcBef>
      <a:spcAft>
        <a:spcPct val="0"/>
      </a:spcAft>
      <a:defRPr sz="1200" kern="1200">
        <a:solidFill>
          <a:schemeClr val="tx1"/>
        </a:solidFill>
        <a:latin typeface="+mn-lt"/>
        <a:ea typeface="MS PGothic"/>
        <a:cs typeface="MS PGothic"/>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p>
            <a:r>
              <a:rPr lang="en-US"/>
              <a:t>Click to edit Master title style</a:t>
            </a:r>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F523EB20-6FC5-4DDA-8F23-B813642F520C}" type="datetime1">
              <a:rPr lang="en-US"/>
              <a:pPr/>
              <a:t>5/9/2024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FC4ABB8-5B0F-4AA4-B6A6-7C7E2BD089D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userDrawn="1"/>
        </p:nvPicPr>
        <p:blipFill>
          <a:blip r:embed="rId2"/>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userDrawn="1"/>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userDrawn="1"/>
        </p:nvPicPr>
        <p:blipFill>
          <a:blip r:embed="rId3"/>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p:txBody>
          <a:bodyPr/>
          <a:lstStyle>
            <a:lvl1pPr>
              <a:defRPr/>
            </a:lvl1pPr>
          </a:lstStyle>
          <a:p>
            <a:fld id="{CDF5B256-931F-40A0-BC73-FE5211075C35}" type="datetime1">
              <a:rPr lang="en-US"/>
              <a:pPr/>
              <a:t>5/9/2024</a:t>
            </a:fld>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a:lvl1pPr>
          </a:lstStyle>
          <a:p>
            <a:fld id="{8BD8F058-9003-4658-AA47-7D4800AF7EA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5" Type="http://schemas.openxmlformats.org/officeDocument/2006/relationships/image" Target="../media/image2.jpeg" /><Relationship Id="rId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7BE7C4ED-81C0-4682-BCCB-104FB5DDBDCB}" type="datetime1">
              <a:rPr lang="en-US"/>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ＭＳ Ｐゴシック" charset="-128"/>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775DC763-8AAC-4A07-A453-38B55A3783BD}" type="slidenum">
              <a:rPr lang="en-US"/>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4"/>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a:srcRect b="10713"/>
          <a:stretch>
            <a:fillRect/>
          </a:stretch>
        </p:blipFill>
        <p:spPr bwMode="auto">
          <a:xfrm>
            <a:off x="6553200" y="228600"/>
            <a:ext cx="2057400" cy="635000"/>
          </a:xfrm>
          <a:prstGeom prst="rect">
            <a:avLst/>
          </a:prstGeom>
          <a:noFill/>
          <a:ln w="9525">
            <a:noFill/>
            <a:miter lim="800000"/>
            <a:headEnd/>
            <a:tailEnd/>
          </a:ln>
        </p:spPr>
      </p:pic>
      <p:grpSp>
        <p:nvGrpSpPr>
          <p:cNvPr id="1037"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4"/>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04" r:id="rId1"/>
    <p:sldLayoutId id="2147484505" r:id="rId2"/>
  </p:sldLayoutIdLst>
  <p:txStyles>
    <p:titleStyle>
      <a:lvl1pPr algn="ctr" rtl="0" eaLnBrk="0" fontAlgn="base" hangingPunct="0">
        <a:spcBef>
          <a:spcPct val="0"/>
        </a:spcBef>
        <a:spcAft>
          <a:spcPct val="0"/>
        </a:spcAft>
        <a:defRPr sz="3000" kern="1200">
          <a:solidFill>
            <a:schemeClr val="tx1"/>
          </a:solidFill>
          <a:latin typeface="+mj-lt"/>
          <a:ea typeface="MS PGothic"/>
          <a:cs typeface="MS PGothic"/>
        </a:defRPr>
      </a:lvl1pPr>
      <a:lvl2pPr algn="ctr" rtl="0" eaLnBrk="0" fontAlgn="base" hangingPunct="0">
        <a:spcBef>
          <a:spcPct val="0"/>
        </a:spcBef>
        <a:spcAft>
          <a:spcPct val="0"/>
        </a:spcAft>
        <a:defRPr sz="3000">
          <a:solidFill>
            <a:schemeClr val="tx1"/>
          </a:solidFill>
          <a:latin typeface="Calibri" charset="0"/>
          <a:ea typeface="MS PGothic"/>
          <a:cs typeface="MS PGothic"/>
        </a:defRPr>
      </a:lvl2pPr>
      <a:lvl3pPr algn="ctr" rtl="0" eaLnBrk="0" fontAlgn="base" hangingPunct="0">
        <a:spcBef>
          <a:spcPct val="0"/>
        </a:spcBef>
        <a:spcAft>
          <a:spcPct val="0"/>
        </a:spcAft>
        <a:defRPr sz="3000">
          <a:solidFill>
            <a:schemeClr val="tx1"/>
          </a:solidFill>
          <a:latin typeface="Calibri" charset="0"/>
          <a:ea typeface="MS PGothic"/>
          <a:cs typeface="MS PGothic"/>
        </a:defRPr>
      </a:lvl3pPr>
      <a:lvl4pPr algn="ctr" rtl="0" eaLnBrk="0" fontAlgn="base" hangingPunct="0">
        <a:spcBef>
          <a:spcPct val="0"/>
        </a:spcBef>
        <a:spcAft>
          <a:spcPct val="0"/>
        </a:spcAft>
        <a:defRPr sz="3000">
          <a:solidFill>
            <a:schemeClr val="tx1"/>
          </a:solidFill>
          <a:latin typeface="Calibri" charset="0"/>
          <a:ea typeface="MS PGothic"/>
          <a:cs typeface="MS PGothic"/>
        </a:defRPr>
      </a:lvl4pPr>
      <a:lvl5pPr algn="ctr" rtl="0" eaLnBrk="0" fontAlgn="base" hangingPunct="0">
        <a:spcBef>
          <a:spcPct val="0"/>
        </a:spcBef>
        <a:spcAft>
          <a:spcPct val="0"/>
        </a:spcAft>
        <a:defRPr sz="3000">
          <a:solidFill>
            <a:schemeClr val="tx1"/>
          </a:solidFill>
          <a:latin typeface="Calibri" charset="0"/>
          <a:ea typeface="MS PGothic"/>
          <a:cs typeface="MS PGothic"/>
        </a:defRPr>
      </a:lvl5pPr>
      <a:lvl6pPr marL="457200" algn="ctr" rtl="0" fontAlgn="base">
        <a:spcBef>
          <a:spcPct val="0"/>
        </a:spcBef>
        <a:spcAft>
          <a:spcPct val="0"/>
        </a:spcAft>
        <a:defRPr sz="3000">
          <a:solidFill>
            <a:schemeClr val="tx1"/>
          </a:solidFill>
          <a:latin typeface="Calibri" charset="0"/>
          <a:ea typeface="ＭＳ Ｐゴシック" charset="-128"/>
        </a:defRPr>
      </a:lvl6pPr>
      <a:lvl7pPr marL="914400" algn="ctr" rtl="0" fontAlgn="base">
        <a:spcBef>
          <a:spcPct val="0"/>
        </a:spcBef>
        <a:spcAft>
          <a:spcPct val="0"/>
        </a:spcAft>
        <a:defRPr sz="3000">
          <a:solidFill>
            <a:schemeClr val="tx1"/>
          </a:solidFill>
          <a:latin typeface="Calibri" charset="0"/>
          <a:ea typeface="ＭＳ Ｐゴシック" charset="-128"/>
        </a:defRPr>
      </a:lvl7pPr>
      <a:lvl8pPr marL="1371600" algn="ctr" rtl="0" fontAlgn="base">
        <a:spcBef>
          <a:spcPct val="0"/>
        </a:spcBef>
        <a:spcAft>
          <a:spcPct val="0"/>
        </a:spcAft>
        <a:defRPr sz="3000">
          <a:solidFill>
            <a:schemeClr val="tx1"/>
          </a:solidFill>
          <a:latin typeface="Calibri" charset="0"/>
          <a:ea typeface="ＭＳ Ｐゴシック" charset="-128"/>
        </a:defRPr>
      </a:lvl8pPr>
      <a:lvl9pPr marL="1828800" algn="ctr" rtl="0" fontAlgn="base">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 /><Relationship Id="rId7" Type="http://schemas.openxmlformats.org/officeDocument/2006/relationships/hyperlink" Target="https://www.youtube.com/watch?v=UB1O30fR-EE" TargetMode="External" /><Relationship Id="rId2" Type="http://schemas.openxmlformats.org/officeDocument/2006/relationships/hyperlink" Target="https://reactjs.org/docs/getting-started.html" TargetMode="External" /><Relationship Id="rId1" Type="http://schemas.openxmlformats.org/officeDocument/2006/relationships/slideLayout" Target="../slideLayouts/slideLayout2.xml" /><Relationship Id="rId6" Type="http://schemas.openxmlformats.org/officeDocument/2006/relationships/hyperlink" Target="https://www.youtube.com/watch?v=W6NZfCO5SIk" TargetMode="External" /><Relationship Id="rId5" Type="http://schemas.openxmlformats.org/officeDocument/2006/relationships/hyperlink" Target="https://reactjs.org/tutorial/tutorial.html" TargetMode="External" /><Relationship Id="rId4" Type="http://schemas.openxmlformats.org/officeDocument/2006/relationships/hyperlink" Target="https://developer.mozilla.org/en-US/docs/Web/HTML" TargetMode="Externa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 Id="rId4" Type="http://schemas.openxmlformats.org/officeDocument/2006/relationships/image" Target="../media/image5.jpeg" /></Relationships>
</file>

<file path=ppt/slides/_rels/slide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txBox="1">
            <a:spLocks noChangeArrowheads="1"/>
          </p:cNvSpPr>
          <p:nvPr/>
        </p:nvSpPr>
        <p:spPr bwMode="auto">
          <a:xfrm>
            <a:off x="735817" y="723061"/>
            <a:ext cx="7348767" cy="1981200"/>
          </a:xfrm>
          <a:prstGeom prst="rect">
            <a:avLst/>
          </a:prstGeom>
          <a:noFill/>
          <a:ln w="9525">
            <a:noFill/>
            <a:miter lim="800000"/>
            <a:headEnd/>
            <a:tailEnd/>
          </a:ln>
        </p:spPr>
        <p:txBody>
          <a:bodyPr lIns="91440" tIns="33120" rIns="91440" bIns="45720" anchor="ctr"/>
          <a:lstStyle/>
          <a:p>
            <a:pPr algn="ct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6600" b="1" err="1">
                <a:latin typeface="Calibri"/>
                <a:ea typeface="MS PGothic"/>
                <a:cs typeface="Calibri"/>
              </a:rPr>
              <a:t>FoodVerse</a:t>
            </a:r>
            <a:endParaRPr lang="en-US" sz="6600" b="1" err="1">
              <a:latin typeface="Calibri" pitchFamily="34" charset="0"/>
              <a:cs typeface="Calibri"/>
            </a:endParaRPr>
          </a:p>
        </p:txBody>
      </p:sp>
      <p:sp>
        <p:nvSpPr>
          <p:cNvPr id="4" name="TextBox 3"/>
          <p:cNvSpPr txBox="1"/>
          <p:nvPr/>
        </p:nvSpPr>
        <p:spPr>
          <a:xfrm>
            <a:off x="2490095" y="2275593"/>
            <a:ext cx="4038600" cy="2118529"/>
          </a:xfrm>
          <a:prstGeom prst="rect">
            <a:avLst/>
          </a:prstGeom>
          <a:noFill/>
        </p:spPr>
        <p:txBody>
          <a:bodyPr wrap="square" lIns="91440" tIns="45720" rIns="91440" bIns="45720" rtlCol="0" anchor="t">
            <a:spAutoFit/>
          </a:bodyPr>
          <a:lstStyle/>
          <a:p>
            <a:pPr algn="ctr">
              <a:lnSpc>
                <a:spcPct val="150000"/>
              </a:lnSpc>
            </a:pPr>
            <a:r>
              <a:rPr lang="en-US" dirty="0"/>
              <a:t>Presented</a:t>
            </a:r>
          </a:p>
          <a:p>
            <a:pPr algn="ctr">
              <a:lnSpc>
                <a:spcPct val="150000"/>
              </a:lnSpc>
            </a:pPr>
            <a:r>
              <a:rPr lang="en-US" dirty="0">
                <a:latin typeface="Arial"/>
                <a:ea typeface="MS PGothic"/>
                <a:cs typeface="Arial"/>
              </a:rPr>
              <a:t> By</a:t>
            </a:r>
          </a:p>
          <a:p>
            <a:pPr algn="ctr">
              <a:lnSpc>
                <a:spcPct val="150000"/>
              </a:lnSpc>
            </a:pPr>
            <a:r>
              <a:rPr lang="en-US" dirty="0">
                <a:latin typeface="Arial"/>
                <a:ea typeface="MS PGothic"/>
                <a:cs typeface="Arial"/>
              </a:rPr>
              <a:t>Diya Raina(2210990304)</a:t>
            </a:r>
            <a:endParaRPr lang="en-US" dirty="0">
              <a:cs typeface="Arial"/>
            </a:endParaRPr>
          </a:p>
          <a:p>
            <a:pPr algn="ctr">
              <a:lnSpc>
                <a:spcPct val="150000"/>
              </a:lnSpc>
            </a:pPr>
            <a:r>
              <a:rPr lang="en-US" dirty="0">
                <a:latin typeface="Arial"/>
                <a:ea typeface="MS PGothic"/>
                <a:cs typeface="Arial"/>
              </a:rPr>
              <a:t>Khushi </a:t>
            </a:r>
            <a:r>
              <a:rPr lang="en-US" dirty="0" err="1">
                <a:latin typeface="Arial"/>
                <a:ea typeface="MS PGothic"/>
                <a:cs typeface="Arial"/>
              </a:rPr>
              <a:t>Jamloki</a:t>
            </a:r>
            <a:r>
              <a:rPr lang="en-US" dirty="0">
                <a:latin typeface="Arial"/>
                <a:ea typeface="MS PGothic"/>
                <a:cs typeface="Arial"/>
              </a:rPr>
              <a:t>(2210990513)</a:t>
            </a:r>
          </a:p>
          <a:p>
            <a:pPr algn="ctr">
              <a:lnSpc>
                <a:spcPct val="150000"/>
              </a:lnSpc>
            </a:pPr>
            <a:r>
              <a:rPr lang="en-US" dirty="0" err="1">
                <a:latin typeface="Arial"/>
                <a:ea typeface="MS PGothic"/>
                <a:cs typeface="Arial"/>
              </a:rPr>
              <a:t>Divanshu</a:t>
            </a:r>
            <a:r>
              <a:rPr lang="en-US" dirty="0">
                <a:latin typeface="Arial"/>
                <a:ea typeface="MS PGothic"/>
                <a:cs typeface="Arial"/>
              </a:rPr>
              <a:t> Kaushik(2210990290)</a:t>
            </a:r>
          </a:p>
        </p:txBody>
      </p:sp>
      <p:sp>
        <p:nvSpPr>
          <p:cNvPr id="5" name="TextBox 4"/>
          <p:cNvSpPr txBox="1"/>
          <p:nvPr/>
        </p:nvSpPr>
        <p:spPr>
          <a:xfrm>
            <a:off x="2439742" y="4587777"/>
            <a:ext cx="4267200" cy="2118529"/>
          </a:xfrm>
          <a:prstGeom prst="rect">
            <a:avLst/>
          </a:prstGeom>
          <a:noFill/>
        </p:spPr>
        <p:txBody>
          <a:bodyPr wrap="square" lIns="91440" tIns="45720" rIns="91440" bIns="45720" rtlCol="0" anchor="t">
            <a:spAutoFit/>
          </a:bodyPr>
          <a:lstStyle/>
          <a:p>
            <a:pPr algn="ctr">
              <a:lnSpc>
                <a:spcPct val="150000"/>
              </a:lnSpc>
            </a:pPr>
            <a:r>
              <a:rPr lang="en-US" dirty="0">
                <a:latin typeface="Arial"/>
                <a:ea typeface="MS PGothic"/>
                <a:cs typeface="Arial"/>
              </a:rPr>
              <a:t>Under the supervision of</a:t>
            </a:r>
          </a:p>
          <a:p>
            <a:pPr algn="ctr">
              <a:lnSpc>
                <a:spcPct val="150000"/>
              </a:lnSpc>
            </a:pPr>
            <a:r>
              <a:rPr lang="en-US" dirty="0">
                <a:latin typeface="Arial"/>
                <a:ea typeface="MS PGothic"/>
                <a:cs typeface="Arial"/>
              </a:rPr>
              <a:t>Mr. Vikas Patel</a:t>
            </a:r>
          </a:p>
          <a:p>
            <a:pPr algn="ctr">
              <a:lnSpc>
                <a:spcPct val="150000"/>
              </a:lnSpc>
            </a:pPr>
            <a:r>
              <a:rPr lang="en-US" dirty="0">
                <a:latin typeface="Arial"/>
                <a:ea typeface="MS PGothic"/>
                <a:cs typeface="Arial"/>
              </a:rPr>
              <a:t>Ms. Parul </a:t>
            </a:r>
            <a:r>
              <a:rPr lang="en-US" dirty="0" err="1">
                <a:latin typeface="Arial"/>
                <a:ea typeface="MS PGothic"/>
                <a:cs typeface="Arial"/>
              </a:rPr>
              <a:t>Gahelot</a:t>
            </a:r>
          </a:p>
          <a:p>
            <a:pPr algn="ctr">
              <a:lnSpc>
                <a:spcPct val="150000"/>
              </a:lnSpc>
            </a:pPr>
            <a:endParaRPr lang="en-US">
              <a:latin typeface="Arial"/>
              <a:ea typeface="MS PGothic"/>
              <a:cs typeface="Arial"/>
            </a:endParaRPr>
          </a:p>
          <a:p>
            <a:pPr algn="ctr">
              <a:lnSpc>
                <a:spcPct val="150000"/>
              </a:lnSpc>
            </a:pPr>
            <a:endParaRPr lang="en-US">
              <a:latin typeface="Arial"/>
              <a:ea typeface="MS PGothic"/>
              <a:cs typeface="Arial"/>
            </a:endParaRPr>
          </a:p>
        </p:txBody>
      </p:sp>
      <p:sp>
        <p:nvSpPr>
          <p:cNvPr id="6" name="TextBox 5"/>
          <p:cNvSpPr txBox="1"/>
          <p:nvPr/>
        </p:nvSpPr>
        <p:spPr>
          <a:xfrm>
            <a:off x="2102046" y="6027310"/>
            <a:ext cx="5257800" cy="646331"/>
          </a:xfrm>
          <a:prstGeom prst="rect">
            <a:avLst/>
          </a:prstGeom>
          <a:noFill/>
        </p:spPr>
        <p:txBody>
          <a:bodyPr wrap="square" lIns="91440" tIns="45720" rIns="91440" bIns="45720" rtlCol="0" anchor="t">
            <a:spAutoFit/>
          </a:bodyPr>
          <a:lstStyle/>
          <a:p>
            <a:pPr algn="ctr"/>
            <a:r>
              <a:rPr lang="en-US" dirty="0">
                <a:solidFill>
                  <a:srgbClr val="FF0000"/>
                </a:solidFill>
                <a:latin typeface="Roboto"/>
                <a:ea typeface="Roboto"/>
                <a:cs typeface="Roboto"/>
              </a:rPr>
              <a:t>Chitkara Institute of Engineering &amp; Technology</a:t>
            </a:r>
            <a:endParaRPr lang="en-US" u="sng" dirty="0">
              <a:solidFill>
                <a:srgbClr val="FF0000"/>
              </a:solidFill>
              <a:latin typeface="Roboto"/>
              <a:ea typeface="Roboto"/>
              <a:cs typeface="Roboto"/>
            </a:endParaRPr>
          </a:p>
          <a:p>
            <a:pPr algn="ctr"/>
            <a:r>
              <a:rPr lang="en-US" dirty="0">
                <a:solidFill>
                  <a:srgbClr val="FF0000"/>
                </a:solidFill>
              </a:rPr>
              <a:t>Chitkara University, Punjab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57E4-FB5B-566F-BF96-8009300E88D7}"/>
              </a:ext>
            </a:extLst>
          </p:cNvPr>
          <p:cNvSpPr>
            <a:spLocks noGrp="1"/>
          </p:cNvSpPr>
          <p:nvPr>
            <p:ph type="title"/>
          </p:nvPr>
        </p:nvSpPr>
        <p:spPr/>
        <p:txBody>
          <a:bodyPr/>
          <a:lstStyle/>
          <a:p>
            <a:pPr algn="l"/>
            <a:r>
              <a:rPr lang="en-US" b="1"/>
              <a:t>Snapshot</a:t>
            </a:r>
            <a:endParaRPr lang="en-US"/>
          </a:p>
        </p:txBody>
      </p:sp>
      <p:pic>
        <p:nvPicPr>
          <p:cNvPr id="9" name="Content Placeholder 8" descr="A screenshot of food on a cellphone&#10;&#10;Description automatically generated">
            <a:extLst>
              <a:ext uri="{FF2B5EF4-FFF2-40B4-BE49-F238E27FC236}">
                <a16:creationId xmlns:a16="http://schemas.microsoft.com/office/drawing/2014/main" id="{9BC0C480-96B9-8D51-6B9F-FD2BEDE24ABD}"/>
              </a:ext>
            </a:extLst>
          </p:cNvPr>
          <p:cNvPicPr>
            <a:picLocks noGrp="1" noChangeAspect="1"/>
          </p:cNvPicPr>
          <p:nvPr>
            <p:ph idx="1"/>
          </p:nvPr>
        </p:nvPicPr>
        <p:blipFill>
          <a:blip r:embed="rId2"/>
          <a:stretch>
            <a:fillRect/>
          </a:stretch>
        </p:blipFill>
        <p:spPr>
          <a:xfrm>
            <a:off x="225580" y="1169003"/>
            <a:ext cx="8582066" cy="5152705"/>
          </a:xfrm>
        </p:spPr>
      </p:pic>
    </p:spTree>
    <p:extLst>
      <p:ext uri="{BB962C8B-B14F-4D97-AF65-F5344CB8AC3E}">
        <p14:creationId xmlns:p14="http://schemas.microsoft.com/office/powerpoint/2010/main" val="1356908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3DC9-17A9-DBF1-4F81-CB311C970536}"/>
              </a:ext>
            </a:extLst>
          </p:cNvPr>
          <p:cNvSpPr>
            <a:spLocks noGrp="1"/>
          </p:cNvSpPr>
          <p:nvPr>
            <p:ph type="title"/>
          </p:nvPr>
        </p:nvSpPr>
        <p:spPr/>
        <p:txBody>
          <a:bodyPr/>
          <a:lstStyle/>
          <a:p>
            <a:pPr algn="l"/>
            <a:r>
              <a:rPr lang="en-US" b="1"/>
              <a:t>Snapshot</a:t>
            </a:r>
            <a:endParaRPr lang="en-US"/>
          </a:p>
        </p:txBody>
      </p:sp>
      <p:pic>
        <p:nvPicPr>
          <p:cNvPr id="4" name="Content Placeholder 3" descr="A screenshot of a recipe&#10;&#10;Description automatically generated">
            <a:extLst>
              <a:ext uri="{FF2B5EF4-FFF2-40B4-BE49-F238E27FC236}">
                <a16:creationId xmlns:a16="http://schemas.microsoft.com/office/drawing/2014/main" id="{CE1C7662-C03C-8214-87C5-DE578F53D306}"/>
              </a:ext>
            </a:extLst>
          </p:cNvPr>
          <p:cNvPicPr>
            <a:picLocks noGrp="1" noChangeAspect="1"/>
          </p:cNvPicPr>
          <p:nvPr>
            <p:ph idx="1"/>
          </p:nvPr>
        </p:nvPicPr>
        <p:blipFill>
          <a:blip r:embed="rId2"/>
          <a:stretch>
            <a:fillRect/>
          </a:stretch>
        </p:blipFill>
        <p:spPr>
          <a:xfrm>
            <a:off x="215509" y="1185111"/>
            <a:ext cx="8612278" cy="5190984"/>
          </a:xfrm>
        </p:spPr>
      </p:pic>
    </p:spTree>
    <p:extLst>
      <p:ext uri="{BB962C8B-B14F-4D97-AF65-F5344CB8AC3E}">
        <p14:creationId xmlns:p14="http://schemas.microsoft.com/office/powerpoint/2010/main" val="2002661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86C3-A8A0-8CE0-FBA7-5D62898054D9}"/>
              </a:ext>
            </a:extLst>
          </p:cNvPr>
          <p:cNvSpPr>
            <a:spLocks noGrp="1"/>
          </p:cNvSpPr>
          <p:nvPr>
            <p:ph type="title"/>
          </p:nvPr>
        </p:nvSpPr>
        <p:spPr/>
        <p:txBody>
          <a:bodyPr/>
          <a:lstStyle/>
          <a:p>
            <a:pPr algn="l"/>
            <a:r>
              <a:rPr lang="en-US" b="1" dirty="0"/>
              <a:t>Conclusion</a:t>
            </a:r>
            <a:endParaRPr lang="en-US" dirty="0"/>
          </a:p>
        </p:txBody>
      </p:sp>
      <p:sp>
        <p:nvSpPr>
          <p:cNvPr id="3" name="Content Placeholder 2">
            <a:extLst>
              <a:ext uri="{FF2B5EF4-FFF2-40B4-BE49-F238E27FC236}">
                <a16:creationId xmlns:a16="http://schemas.microsoft.com/office/drawing/2014/main" id="{21D463B4-1AE1-6CB2-FB52-5CD02DC5704C}"/>
              </a:ext>
            </a:extLst>
          </p:cNvPr>
          <p:cNvSpPr>
            <a:spLocks noGrp="1"/>
          </p:cNvSpPr>
          <p:nvPr>
            <p:ph idx="1"/>
          </p:nvPr>
        </p:nvSpPr>
        <p:spPr>
          <a:xfrm>
            <a:off x="4029" y="1069486"/>
            <a:ext cx="9135942" cy="5593433"/>
          </a:xfrm>
        </p:spPr>
        <p:txBody>
          <a:bodyPr/>
          <a:lstStyle/>
          <a:p>
            <a:pPr marL="457200" indent="-457200"/>
            <a:r>
              <a:rPr lang="en-US" sz="2800" dirty="0">
                <a:ea typeface="+mn-lt"/>
                <a:cs typeface="+mn-lt"/>
              </a:rPr>
              <a:t> Our React project addresses common challenges encountered when cooking healthy meals at home.</a:t>
            </a:r>
            <a:endParaRPr lang="en-US" dirty="0"/>
          </a:p>
          <a:p>
            <a:pPr marL="457200" indent="-457200"/>
            <a:r>
              <a:rPr lang="en-US" sz="2800" dirty="0">
                <a:ea typeface="+mn-lt"/>
                <a:cs typeface="+mn-lt"/>
              </a:rPr>
              <a:t>We've simplified the process of finding diverse recipes, understanding ingredients, organizing cooking plans, and managing time efficiently.</a:t>
            </a:r>
            <a:endParaRPr lang="en-US" dirty="0"/>
          </a:p>
          <a:p>
            <a:pPr marL="457200" indent="-457200"/>
            <a:r>
              <a:rPr lang="en-US" sz="2800">
                <a:ea typeface="+mn-lt"/>
                <a:cs typeface="+mn-lt"/>
              </a:rPr>
              <a:t> Looking ahead, we're confident that our project can significantly impact how people approach cooking, making it more enjoyable and accessible to everyone.</a:t>
            </a:r>
            <a:endParaRPr lang="en-US"/>
          </a:p>
          <a:p>
            <a:pPr marL="457200" indent="-457200"/>
            <a:r>
              <a:rPr lang="en-US" sz="2800" dirty="0">
                <a:ea typeface="+mn-lt"/>
                <a:cs typeface="+mn-lt"/>
              </a:rPr>
              <a:t>By continuing to refine and enhance our project, we're excited to continue assisting individuals in preparing healthier, tastier meals in their own kitchens, fostering a culture of culinary exploration and enjoyment.</a:t>
            </a:r>
            <a:endParaRPr lang="en-US" dirty="0"/>
          </a:p>
        </p:txBody>
      </p:sp>
    </p:spTree>
    <p:extLst>
      <p:ext uri="{BB962C8B-B14F-4D97-AF65-F5344CB8AC3E}">
        <p14:creationId xmlns:p14="http://schemas.microsoft.com/office/powerpoint/2010/main" val="3966669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br>
              <a:rPr lang="en-GB" b="1"/>
            </a:br>
            <a:r>
              <a:rPr lang="en-GB" b="1"/>
              <a:t>References</a:t>
            </a:r>
            <a:br>
              <a:rPr lang="en-US" b="1"/>
            </a:br>
            <a:endParaRPr lang="en-US"/>
          </a:p>
        </p:txBody>
      </p:sp>
      <p:sp>
        <p:nvSpPr>
          <p:cNvPr id="3" name="Content Placeholder 2"/>
          <p:cNvSpPr>
            <a:spLocks noGrp="1"/>
          </p:cNvSpPr>
          <p:nvPr>
            <p:ph idx="1"/>
          </p:nvPr>
        </p:nvSpPr>
        <p:spPr>
          <a:xfrm>
            <a:off x="215509" y="1220542"/>
            <a:ext cx="8672700" cy="4938853"/>
          </a:xfrm>
        </p:spPr>
        <p:txBody>
          <a:bodyPr/>
          <a:lstStyle/>
          <a:p>
            <a:pPr marL="0" indent="0">
              <a:buNone/>
            </a:pPr>
            <a:r>
              <a:rPr lang="en-US" sz="2000" b="1" dirty="0">
                <a:solidFill>
                  <a:srgbClr val="000000"/>
                </a:solidFill>
                <a:cs typeface="+mn-lt"/>
              </a:rPr>
              <a:t>Official Documentation:</a:t>
            </a:r>
          </a:p>
          <a:p>
            <a:pPr>
              <a:buFont typeface="Wingdings,Sans-Serif"/>
              <a:buChar char="v"/>
            </a:pPr>
            <a:r>
              <a:rPr lang="en-US" sz="2000" dirty="0">
                <a:solidFill>
                  <a:srgbClr val="000000"/>
                </a:solidFill>
                <a:cs typeface="+mn-lt"/>
              </a:rPr>
              <a:t>React Documentation: </a:t>
            </a:r>
            <a:r>
              <a:rPr lang="en-US" sz="2000" dirty="0">
                <a:solidFill>
                  <a:srgbClr val="000000"/>
                </a:solidFill>
                <a:cs typeface="+mn-lt"/>
                <a:hlinkClick r:id="rId2"/>
              </a:rPr>
              <a:t>https://reactjs.org/docs/getting-started.html</a:t>
            </a:r>
            <a:endParaRPr lang="en-US" sz="2000">
              <a:solidFill>
                <a:srgbClr val="000000"/>
              </a:solidFill>
              <a:cs typeface="+mn-lt"/>
            </a:endParaRPr>
          </a:p>
          <a:p>
            <a:pPr>
              <a:buFont typeface="Wingdings,Sans-Serif"/>
              <a:buChar char="v"/>
            </a:pPr>
            <a:r>
              <a:rPr lang="en-US" sz="2000" dirty="0">
                <a:solidFill>
                  <a:srgbClr val="000000"/>
                </a:solidFill>
                <a:cs typeface="+mn-lt"/>
              </a:rPr>
              <a:t>JavaScript MDN Web Docs: </a:t>
            </a:r>
            <a:r>
              <a:rPr lang="en-US" sz="2000" dirty="0">
                <a:solidFill>
                  <a:srgbClr val="000000"/>
                </a:solidFill>
                <a:cs typeface="+mn-lt"/>
                <a:hlinkClick r:id="rId3"/>
              </a:rPr>
              <a:t>https://developer.mozilla.org/en-US/docs/Web/JavaScript</a:t>
            </a:r>
            <a:endParaRPr lang="en-US" sz="2000">
              <a:solidFill>
                <a:srgbClr val="000000"/>
              </a:solidFill>
              <a:cs typeface="+mn-lt"/>
            </a:endParaRPr>
          </a:p>
          <a:p>
            <a:pPr>
              <a:buFont typeface="Wingdings,Sans-Serif"/>
              <a:buChar char="v"/>
            </a:pPr>
            <a:r>
              <a:rPr lang="en-US" sz="2000" dirty="0">
                <a:solidFill>
                  <a:srgbClr val="000000"/>
                </a:solidFill>
                <a:cs typeface="+mn-lt"/>
              </a:rPr>
              <a:t>HTML MDN Web Docs: </a:t>
            </a:r>
            <a:r>
              <a:rPr lang="en-US" sz="2000" dirty="0">
                <a:solidFill>
                  <a:srgbClr val="000000"/>
                </a:solidFill>
                <a:cs typeface="+mn-lt"/>
                <a:hlinkClick r:id="rId4"/>
              </a:rPr>
              <a:t>https://developer.mozilla.org/en-US/docs/Web/HTML</a:t>
            </a:r>
            <a:endParaRPr lang="en-US" sz="2000">
              <a:solidFill>
                <a:srgbClr val="000000"/>
              </a:solidFill>
              <a:cs typeface="+mn-lt"/>
            </a:endParaRPr>
          </a:p>
          <a:p>
            <a:pPr marL="0" indent="0">
              <a:buNone/>
            </a:pPr>
            <a:endParaRPr lang="en-US" sz="2000" dirty="0">
              <a:solidFill>
                <a:srgbClr val="000000"/>
              </a:solidFill>
              <a:cs typeface="+mn-lt"/>
            </a:endParaRPr>
          </a:p>
          <a:p>
            <a:pPr marL="0" indent="0">
              <a:buNone/>
            </a:pPr>
            <a:r>
              <a:rPr lang="en-US" sz="2000" b="1" dirty="0">
                <a:solidFill>
                  <a:srgbClr val="000000"/>
                </a:solidFill>
                <a:cs typeface="+mn-lt"/>
              </a:rPr>
              <a:t>Tutorials and Guides:</a:t>
            </a:r>
          </a:p>
          <a:p>
            <a:pPr>
              <a:buFont typeface="Wingdings,Sans-Serif"/>
              <a:buChar char="v"/>
            </a:pPr>
            <a:r>
              <a:rPr lang="en-US" sz="2000" dirty="0">
                <a:solidFill>
                  <a:srgbClr val="000000"/>
                </a:solidFill>
                <a:cs typeface="+mn-lt"/>
              </a:rPr>
              <a:t>React Tutorial - Introduction: </a:t>
            </a:r>
            <a:r>
              <a:rPr lang="en-US" sz="2000" dirty="0">
                <a:solidFill>
                  <a:srgbClr val="000000"/>
                </a:solidFill>
                <a:cs typeface="+mn-lt"/>
                <a:hlinkClick r:id="rId5"/>
              </a:rPr>
              <a:t>https://reactjs.org/tutorial/tutorial.html</a:t>
            </a:r>
            <a:endParaRPr lang="en-US" sz="2000">
              <a:solidFill>
                <a:srgbClr val="000000"/>
              </a:solidFill>
              <a:cs typeface="+mn-lt"/>
            </a:endParaRPr>
          </a:p>
          <a:p>
            <a:pPr>
              <a:buFont typeface="Wingdings,Sans-Serif"/>
              <a:buChar char="v"/>
            </a:pPr>
            <a:r>
              <a:rPr lang="en-US" sz="2000" dirty="0">
                <a:solidFill>
                  <a:srgbClr val="000000"/>
                </a:solidFill>
                <a:cs typeface="+mn-lt"/>
              </a:rPr>
              <a:t>JavaScript Tutorial for Beginners: </a:t>
            </a:r>
            <a:r>
              <a:rPr lang="en-US" sz="2000" dirty="0">
                <a:solidFill>
                  <a:srgbClr val="000000"/>
                </a:solidFill>
                <a:cs typeface="+mn-lt"/>
                <a:hlinkClick r:id="rId6"/>
              </a:rPr>
              <a:t>https://www.youtube.com/watch?v=W6NZfCO5SIk</a:t>
            </a:r>
            <a:endParaRPr lang="en-US" sz="2000">
              <a:solidFill>
                <a:srgbClr val="000000"/>
              </a:solidFill>
              <a:cs typeface="+mn-lt"/>
            </a:endParaRPr>
          </a:p>
          <a:p>
            <a:pPr>
              <a:buFont typeface="Wingdings,Sans-Serif"/>
              <a:buChar char="v"/>
            </a:pPr>
            <a:r>
              <a:rPr lang="en-US" sz="2000" dirty="0">
                <a:solidFill>
                  <a:srgbClr val="000000"/>
                </a:solidFill>
                <a:cs typeface="+mn-lt"/>
              </a:rPr>
              <a:t>HTML Crash Course for Absolute Beginners: </a:t>
            </a:r>
            <a:r>
              <a:rPr lang="en-US" sz="2000" dirty="0">
                <a:solidFill>
                  <a:srgbClr val="000000"/>
                </a:solidFill>
                <a:cs typeface="+mn-lt"/>
                <a:hlinkClick r:id="rId7"/>
              </a:rPr>
              <a:t>https://www.youtube.com/watch?v=UB1O30fR-EE</a:t>
            </a:r>
            <a:endParaRPr lang="en-US"/>
          </a:p>
          <a:p>
            <a:pPr marL="0" indent="0">
              <a:buNone/>
            </a:pPr>
            <a:endParaRPr lang="en-US" sz="2800" b="1">
              <a:solidFill>
                <a:srgbClr val="0000FF"/>
              </a:solidFill>
              <a:cs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497B29A-7F68-64FC-2CEE-85579030AEB3}"/>
              </a:ext>
            </a:extLst>
          </p:cNvPr>
          <p:cNvSpPr>
            <a:spLocks noGrp="1"/>
          </p:cNvSpPr>
          <p:nvPr>
            <p:ph type="subTitle" idx="1"/>
          </p:nvPr>
        </p:nvSpPr>
        <p:spPr>
          <a:xfrm>
            <a:off x="495300" y="2590800"/>
            <a:ext cx="8153400" cy="4724400"/>
          </a:xfrm>
        </p:spPr>
        <p:txBody>
          <a:bodyPr/>
          <a:lstStyle/>
          <a:p>
            <a:r>
              <a:rPr lang="en-IN" sz="11500">
                <a:solidFill>
                  <a:srgbClr val="FF0000"/>
                </a:solidFill>
              </a:rPr>
              <a:t>Thank You</a:t>
            </a:r>
          </a:p>
        </p:txBody>
      </p:sp>
    </p:spTree>
    <p:extLst>
      <p:ext uri="{BB962C8B-B14F-4D97-AF65-F5344CB8AC3E}">
        <p14:creationId xmlns:p14="http://schemas.microsoft.com/office/powerpoint/2010/main" val="852010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27DD-F234-843D-3EE9-5A877EE7A14F}"/>
              </a:ext>
            </a:extLst>
          </p:cNvPr>
          <p:cNvSpPr>
            <a:spLocks noGrp="1"/>
          </p:cNvSpPr>
          <p:nvPr>
            <p:ph type="title"/>
          </p:nvPr>
        </p:nvSpPr>
        <p:spPr/>
        <p:txBody>
          <a:bodyPr/>
          <a:lstStyle/>
          <a:p>
            <a:pPr algn="l"/>
            <a:r>
              <a:rPr lang="en-US" sz="3200" b="1">
                <a:ea typeface="Calibri"/>
                <a:cs typeface="Calibri"/>
              </a:rPr>
              <a:t>Problem Statement</a:t>
            </a:r>
            <a:endParaRPr lang="en-US" sz="3200" b="1"/>
          </a:p>
        </p:txBody>
      </p:sp>
      <p:sp>
        <p:nvSpPr>
          <p:cNvPr id="3" name="Content Placeholder 2">
            <a:extLst>
              <a:ext uri="{FF2B5EF4-FFF2-40B4-BE49-F238E27FC236}">
                <a16:creationId xmlns:a16="http://schemas.microsoft.com/office/drawing/2014/main" id="{77126D9E-966C-4E29-44ED-2AEA49CCF342}"/>
              </a:ext>
            </a:extLst>
          </p:cNvPr>
          <p:cNvSpPr>
            <a:spLocks noGrp="1"/>
          </p:cNvSpPr>
          <p:nvPr>
            <p:ph idx="1"/>
          </p:nvPr>
        </p:nvSpPr>
        <p:spPr>
          <a:xfrm>
            <a:off x="368345" y="935402"/>
            <a:ext cx="8310377" cy="5341814"/>
          </a:xfrm>
        </p:spPr>
        <p:txBody>
          <a:bodyPr/>
          <a:lstStyle/>
          <a:p>
            <a:pPr marL="0" indent="0">
              <a:buNone/>
            </a:pPr>
            <a:endParaRPr lang="en-US" sz="2400">
              <a:ea typeface="Calibri"/>
              <a:cs typeface="Calibri"/>
            </a:endParaRPr>
          </a:p>
          <a:p>
            <a:pPr marL="0" indent="0">
              <a:buNone/>
            </a:pPr>
            <a:r>
              <a:rPr lang="en-US" sz="2800">
                <a:ea typeface="+mn-lt"/>
                <a:cs typeface="+mn-lt"/>
              </a:rPr>
              <a:t>In today's fast-paced lifestyle, many individuals struggle to find the time and resources to cook nutritious meals at home. They face challenges such as limited access to diverse recipes, lack of ingredient transparency, inefficient recipe organization, and time constraints. These barriers hinder their ability to maintain a healthy diet and enjoy the benefits of home cooking. </a:t>
            </a:r>
            <a:r>
              <a:rPr lang="en-US" sz="2800">
                <a:ea typeface="Calibri"/>
                <a:cs typeface="Calibri"/>
              </a:rPr>
              <a:t>In light of these challenges, there is a pressing need for a solution that addresses the barriers to home cooking and empowers individuals to lead healthier lives through nutritious and enjoyable meals prepared at home.</a:t>
            </a:r>
            <a:endParaRPr lang="en-US" sz="2800"/>
          </a:p>
        </p:txBody>
      </p:sp>
    </p:spTree>
    <p:extLst>
      <p:ext uri="{BB962C8B-B14F-4D97-AF65-F5344CB8AC3E}">
        <p14:creationId xmlns:p14="http://schemas.microsoft.com/office/powerpoint/2010/main" val="1810704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678" y="0"/>
            <a:ext cx="6478678" cy="838200"/>
          </a:xfrm>
        </p:spPr>
        <p:txBody>
          <a:bodyPr/>
          <a:lstStyle/>
          <a:p>
            <a:pPr algn="l"/>
            <a:r>
              <a:rPr lang="en-US" sz="3200" b="1"/>
              <a:t>Solution</a:t>
            </a:r>
            <a:endParaRPr lang="en-US" sz="3200" b="1">
              <a:ea typeface="MS PGothic" pitchFamily="34" charset="-128"/>
            </a:endParaRPr>
          </a:p>
        </p:txBody>
      </p:sp>
      <p:sp>
        <p:nvSpPr>
          <p:cNvPr id="3" name="Title 1"/>
          <p:cNvSpPr txBox="1">
            <a:spLocks/>
          </p:cNvSpPr>
          <p:nvPr/>
        </p:nvSpPr>
        <p:spPr bwMode="auto">
          <a:xfrm>
            <a:off x="182612" y="1059415"/>
            <a:ext cx="8847927" cy="53595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buFont typeface=""/>
              <a:buChar char="•"/>
            </a:pPr>
            <a:r>
              <a:rPr lang="en-US" sz="2000">
                <a:latin typeface="Arial"/>
                <a:ea typeface="MS PGothic"/>
                <a:cs typeface="Arial"/>
              </a:rPr>
              <a:t>Foodverse simplifies your cooking journey by offering a comprehensive collection of recipes from around the world, ensuring you'll always find something delicious to try.</a:t>
            </a:r>
          </a:p>
          <a:p>
            <a:endParaRPr lang="en-US" sz="2000">
              <a:latin typeface="Arial"/>
              <a:ea typeface="MS PGothic"/>
              <a:cs typeface="Arial"/>
            </a:endParaRPr>
          </a:p>
          <a:p>
            <a:pPr>
              <a:buFont typeface=""/>
              <a:buChar char="•"/>
            </a:pPr>
            <a:r>
              <a:rPr lang="en-US" sz="2000">
                <a:latin typeface="Arial"/>
                <a:ea typeface="MS PGothic"/>
                <a:cs typeface="Arial"/>
              </a:rPr>
              <a:t>Explore a diverse range of recipes with ease, whether you're in the mood for comforting classics, international specialties, or healthy alternatives.</a:t>
            </a:r>
          </a:p>
          <a:p>
            <a:endParaRPr lang="en-US" sz="2000">
              <a:latin typeface="Arial"/>
              <a:ea typeface="MS PGothic"/>
              <a:cs typeface="Arial"/>
            </a:endParaRPr>
          </a:p>
          <a:p>
            <a:pPr>
              <a:buFont typeface=""/>
              <a:buChar char="•"/>
            </a:pPr>
            <a:r>
              <a:rPr lang="en-US" sz="2000">
                <a:latin typeface="Arial"/>
                <a:ea typeface="MS PGothic"/>
                <a:cs typeface="Arial"/>
              </a:rPr>
              <a:t>Access detailed ingredient lists for every recipe, including precise measurements and nutritional information, empowering you to make informed choices and plan your meals effectively.</a:t>
            </a:r>
          </a:p>
          <a:p>
            <a:endParaRPr lang="en-US" sz="2000">
              <a:latin typeface="Arial"/>
              <a:ea typeface="MS PGothic"/>
              <a:cs typeface="Arial"/>
            </a:endParaRPr>
          </a:p>
          <a:p>
            <a:pPr>
              <a:buFont typeface=""/>
              <a:buChar char="•"/>
            </a:pPr>
            <a:r>
              <a:rPr lang="en-US" sz="2000">
                <a:latin typeface="Arial"/>
                <a:ea typeface="MS PGothic"/>
                <a:cs typeface="Arial"/>
              </a:rPr>
              <a:t>Enjoy a hassle-free cooking experience with Foodverse's user-friendly interface and intuitive features, making every step of the cooking process—from finding recipes to preparing ingredients—a breeze.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p:txBody>
          <a:bodyPr/>
          <a:lstStyle/>
          <a:p>
            <a:pPr algn="l"/>
            <a:r>
              <a:rPr lang="en-US" b="1">
                <a:ea typeface="MS PGothic" pitchFamily="34" charset="-128"/>
              </a:rPr>
              <a:t>Motivation of Research</a:t>
            </a:r>
            <a:endParaRPr lang="en-US">
              <a:ea typeface="MS PGothic" pitchFamily="34" charset="-128"/>
            </a:endParaRPr>
          </a:p>
        </p:txBody>
      </p:sp>
      <p:sp>
        <p:nvSpPr>
          <p:cNvPr id="6146" name="Content Placeholder 2"/>
          <p:cNvSpPr>
            <a:spLocks noGrp="1"/>
          </p:cNvSpPr>
          <p:nvPr>
            <p:ph idx="1"/>
          </p:nvPr>
        </p:nvSpPr>
        <p:spPr>
          <a:xfrm>
            <a:off x="295646" y="1257054"/>
            <a:ext cx="8560786" cy="5018704"/>
          </a:xfrm>
        </p:spPr>
        <p:txBody>
          <a:bodyPr/>
          <a:lstStyle/>
          <a:p>
            <a:pPr>
              <a:spcBef>
                <a:spcPts val="20"/>
              </a:spcBef>
              <a:buFont typeface="Arial"/>
              <a:buChar char="•"/>
              <a:tabLst>
                <a:tab pos="207963" algn="l"/>
                <a:tab pos="312738"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8985250" algn="l"/>
              </a:tabLst>
            </a:pPr>
            <a:r>
              <a:rPr lang="en-US" sz="2000">
                <a:latin typeface="Arial"/>
                <a:ea typeface="Calibri"/>
                <a:cs typeface="Calibri"/>
              </a:rPr>
              <a:t>Convenience: We aim to provide a convenient solution for discovering, accessing, and saving recipes, streamlining the cooking process for busy individuals.</a:t>
            </a:r>
          </a:p>
          <a:p>
            <a:pPr marL="0" indent="0">
              <a:spcBef>
                <a:spcPts val="20"/>
              </a:spcBef>
              <a:buNone/>
              <a:tabLst>
                <a:tab pos="207963" algn="l"/>
                <a:tab pos="312738"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8985250" algn="l"/>
              </a:tabLst>
            </a:pPr>
            <a:endParaRPr lang="en-US" sz="2000">
              <a:latin typeface="Arial"/>
              <a:ea typeface="Calibri"/>
              <a:cs typeface="Calibri"/>
            </a:endParaRPr>
          </a:p>
          <a:p>
            <a:pPr>
              <a:spcBef>
                <a:spcPts val="20"/>
              </a:spcBef>
              <a:buFont typeface="Arial"/>
              <a:buChar char="•"/>
              <a:tabLst>
                <a:tab pos="207963" algn="l"/>
                <a:tab pos="312738"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8985250" algn="l"/>
              </a:tabLst>
            </a:pPr>
            <a:r>
              <a:rPr lang="en-US" sz="2000">
                <a:latin typeface="Arial"/>
                <a:ea typeface="Calibri"/>
                <a:cs typeface="Arial"/>
              </a:rPr>
              <a:t>Variety and Exploration: With Foodverse, we encourage culinary exploration by offering a diverse range of recipes from different cuisines and dietary preferences, catering to various tastes and preferences.</a:t>
            </a:r>
          </a:p>
          <a:p>
            <a:pPr marL="0" indent="0">
              <a:spcBef>
                <a:spcPts val="20"/>
              </a:spcBef>
              <a:buNone/>
              <a:tabLst>
                <a:tab pos="207963" algn="l"/>
                <a:tab pos="312738"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8985250" algn="l"/>
              </a:tabLst>
            </a:pPr>
            <a:endParaRPr lang="en-US" sz="2000">
              <a:latin typeface="Arial"/>
              <a:ea typeface="Calibri"/>
              <a:cs typeface="Arial"/>
            </a:endParaRPr>
          </a:p>
          <a:p>
            <a:pPr>
              <a:spcBef>
                <a:spcPts val="20"/>
              </a:spcBef>
              <a:buFont typeface="Arial"/>
              <a:buChar char="•"/>
              <a:tabLst>
                <a:tab pos="207963" algn="l"/>
                <a:tab pos="312738"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8985250" algn="l"/>
              </a:tabLst>
            </a:pPr>
            <a:r>
              <a:rPr lang="en-US" sz="2000">
                <a:latin typeface="Arial"/>
                <a:ea typeface="Calibri"/>
                <a:cs typeface="Arial"/>
              </a:rPr>
              <a:t>Ingredient Transparency: Transparency is key to making informed dietary choices. Foodverse provides detailed ingredient lists and nutritional information for every recipe, empowering users to cook healthier meals.</a:t>
            </a:r>
          </a:p>
          <a:p>
            <a:pPr marL="0" indent="0">
              <a:spcBef>
                <a:spcPts val="20"/>
              </a:spcBef>
              <a:buNone/>
              <a:tabLst>
                <a:tab pos="207963" algn="l"/>
                <a:tab pos="312738"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8985250" algn="l"/>
              </a:tabLst>
            </a:pPr>
            <a:endParaRPr lang="en-US" sz="2000">
              <a:latin typeface="Arial"/>
              <a:ea typeface="Calibri"/>
              <a:cs typeface="Arial"/>
            </a:endParaRPr>
          </a:p>
          <a:p>
            <a:pPr>
              <a:spcBef>
                <a:spcPts val="20"/>
              </a:spcBef>
              <a:buFont typeface="Arial"/>
              <a:buChar char="•"/>
              <a:tabLst>
                <a:tab pos="207963" algn="l"/>
                <a:tab pos="312738"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8985250" algn="l"/>
              </a:tabLst>
            </a:pPr>
            <a:r>
              <a:rPr lang="en-US" sz="2000">
                <a:latin typeface="Arial"/>
                <a:ea typeface="Calibri"/>
                <a:cs typeface="Arial"/>
              </a:rPr>
              <a:t>Personalization:  </a:t>
            </a:r>
            <a:r>
              <a:rPr lang="en-US" sz="2000" err="1">
                <a:latin typeface="Arial"/>
                <a:ea typeface="Calibri"/>
                <a:cs typeface="Arial"/>
              </a:rPr>
              <a:t>Foodverse</a:t>
            </a:r>
            <a:r>
              <a:rPr lang="en-US" sz="2000">
                <a:latin typeface="Arial"/>
                <a:ea typeface="Calibri"/>
                <a:cs typeface="Arial"/>
              </a:rPr>
              <a:t> offers a personalized cooking experience, making it easy to revisit and recreate beloved dishes.</a:t>
            </a:r>
            <a:endParaRPr lang="en-US" sz="2000"/>
          </a:p>
          <a:p>
            <a:pPr>
              <a:buFont typeface="Arial"/>
              <a:buChar char="•"/>
              <a:tabLst>
                <a:tab pos="207963" algn="l"/>
                <a:tab pos="312738"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8985250" algn="l"/>
              </a:tabLst>
            </a:pPr>
            <a:endParaRPr lang="en-US" sz="1800">
              <a:latin typeface="Arial"/>
              <a:ea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152400" y="0"/>
            <a:ext cx="6324600" cy="838200"/>
          </a:xfrm>
        </p:spPr>
        <p:txBody>
          <a:bodyPr/>
          <a:lstStyle/>
          <a:p>
            <a:pPr algn="l"/>
            <a:r>
              <a:rPr lang="en-US" b="1">
                <a:ea typeface="MS PGothic" pitchFamily="34" charset="-128"/>
              </a:rPr>
              <a:t>Tools &amp; Technologies</a:t>
            </a:r>
          </a:p>
        </p:txBody>
      </p:sp>
      <p:sp>
        <p:nvSpPr>
          <p:cNvPr id="7170" name="Content Placeholder 1"/>
          <p:cNvSpPr>
            <a:spLocks noGrp="1"/>
          </p:cNvSpPr>
          <p:nvPr>
            <p:ph idx="1"/>
          </p:nvPr>
        </p:nvSpPr>
        <p:spPr>
          <a:xfrm>
            <a:off x="247179" y="1192111"/>
            <a:ext cx="8439621" cy="4705452"/>
          </a:xfrm>
        </p:spPr>
        <p:txBody>
          <a:bodyPr/>
          <a:lstStyle/>
          <a:p>
            <a:pPr algn="just">
              <a:buFont typeface="Wingdings,Sans-Serif" pitchFamily="34" charset="0"/>
              <a:buChar char="v"/>
            </a:pPr>
            <a:r>
              <a:rPr lang="en-US" sz="2000" b="1">
                <a:latin typeface="Calibri"/>
                <a:ea typeface="Calibri"/>
                <a:cs typeface="Calibri"/>
              </a:rPr>
              <a:t>React: </a:t>
            </a:r>
            <a:r>
              <a:rPr lang="en-US" sz="2000">
                <a:latin typeface="Calibri"/>
                <a:ea typeface="Calibri"/>
                <a:cs typeface="Calibri"/>
              </a:rPr>
              <a:t>Drives dynamic user interfaces with efficient component management.</a:t>
            </a:r>
          </a:p>
          <a:p>
            <a:pPr algn="just">
              <a:buFont typeface="Wingdings,Sans-Serif" pitchFamily="34" charset="0"/>
              <a:buChar char="v"/>
            </a:pPr>
            <a:r>
              <a:rPr lang="en-US" sz="2000" b="1">
                <a:latin typeface="Calibri"/>
                <a:ea typeface="Calibri"/>
                <a:cs typeface="Calibri"/>
              </a:rPr>
              <a:t>JavaScript</a:t>
            </a:r>
            <a:r>
              <a:rPr lang="en-US" sz="2000">
                <a:latin typeface="Calibri"/>
                <a:ea typeface="Calibri"/>
                <a:cs typeface="Calibri"/>
              </a:rPr>
              <a:t>: Adds real-time interactions and content updates for enhanced user experience.</a:t>
            </a:r>
          </a:p>
          <a:p>
            <a:pPr algn="just">
              <a:buFont typeface="Wingdings,Sans-Serif" pitchFamily="34" charset="0"/>
              <a:buChar char="v"/>
            </a:pPr>
            <a:r>
              <a:rPr lang="en-US" sz="2000" b="1">
                <a:latin typeface="Calibri"/>
                <a:ea typeface="Calibri"/>
                <a:cs typeface="Calibri"/>
              </a:rPr>
              <a:t>HTML:</a:t>
            </a:r>
            <a:r>
              <a:rPr lang="en-US" sz="2000">
                <a:latin typeface="Calibri"/>
                <a:ea typeface="Calibri"/>
                <a:cs typeface="Calibri"/>
              </a:rPr>
              <a:t> Provides structural foundation for accessible and searchable content presentation.</a:t>
            </a:r>
          </a:p>
          <a:p>
            <a:pPr algn="just">
              <a:buFont typeface="Wingdings,Sans-Serif" pitchFamily="34" charset="0"/>
              <a:buChar char="v"/>
            </a:pPr>
            <a:r>
              <a:rPr lang="en-US" sz="2000" b="1">
                <a:latin typeface="Calibri"/>
                <a:ea typeface="Calibri"/>
                <a:cs typeface="Calibri"/>
              </a:rPr>
              <a:t>CSS:</a:t>
            </a:r>
            <a:r>
              <a:rPr lang="en-US" sz="2000">
                <a:latin typeface="Calibri"/>
                <a:ea typeface="Calibri"/>
                <a:cs typeface="Calibri"/>
              </a:rPr>
              <a:t> Styles and designs interfaces for consistency and visual appeal</a:t>
            </a:r>
          </a:p>
          <a:p>
            <a:pPr algn="just">
              <a:buFont typeface="Wingdings,Sans-Serif" pitchFamily="34" charset="0"/>
              <a:buChar char="v"/>
            </a:pPr>
            <a:r>
              <a:rPr lang="en-US" sz="2000" b="1">
                <a:latin typeface="Calibri"/>
                <a:ea typeface="Calibri"/>
                <a:cs typeface="Calibri"/>
              </a:rPr>
              <a:t>Responsive Design: </a:t>
            </a:r>
            <a:r>
              <a:rPr lang="en-US" sz="2000">
                <a:latin typeface="Calibri"/>
                <a:ea typeface="Calibri"/>
                <a:cs typeface="Calibri"/>
              </a:rPr>
              <a:t>Ensures optimal viewing across devices for seamless user experience.</a:t>
            </a:r>
            <a:endParaRPr lang="en-US" sz="2000">
              <a:ea typeface="Calibri"/>
              <a:cs typeface="Calibri"/>
            </a:endParaRPr>
          </a:p>
          <a:p>
            <a:pPr algn="just">
              <a:buFont typeface="Wingdings,Sans-Serif" pitchFamily="34" charset="0"/>
              <a:buChar char="v"/>
            </a:pPr>
            <a:r>
              <a:rPr lang="en-US" sz="2000" b="1">
                <a:latin typeface="Calibri"/>
                <a:ea typeface="Calibri"/>
                <a:cs typeface="Calibri"/>
              </a:rPr>
              <a:t>Netlify: </a:t>
            </a:r>
            <a:r>
              <a:rPr lang="en-US" sz="2000">
                <a:latin typeface="Calibri"/>
                <a:ea typeface="Calibri"/>
                <a:cs typeface="Calibri"/>
              </a:rPr>
              <a:t>For deploying our website.</a:t>
            </a:r>
          </a:p>
          <a:p>
            <a:endParaRPr lang="en-US" sz="2800">
              <a:latin typeface="Calibri"/>
              <a:ea typeface="MS PGothic" pitchFamily="34" charset="-128"/>
              <a:cs typeface="Calibri"/>
            </a:endParaRPr>
          </a:p>
        </p:txBody>
      </p:sp>
      <p:pic>
        <p:nvPicPr>
          <p:cNvPr id="2" name="Picture 1">
            <a:extLst>
              <a:ext uri="{FF2B5EF4-FFF2-40B4-BE49-F238E27FC236}">
                <a16:creationId xmlns:a16="http://schemas.microsoft.com/office/drawing/2014/main" id="{857506B5-5C0C-1AEB-781F-851663F00C84}"/>
              </a:ext>
            </a:extLst>
          </p:cNvPr>
          <p:cNvPicPr>
            <a:picLocks noChangeAspect="1"/>
          </p:cNvPicPr>
          <p:nvPr/>
        </p:nvPicPr>
        <p:blipFill>
          <a:blip r:embed="rId2"/>
          <a:stretch>
            <a:fillRect/>
          </a:stretch>
        </p:blipFill>
        <p:spPr>
          <a:xfrm>
            <a:off x="191149" y="4605493"/>
            <a:ext cx="8543925" cy="2066925"/>
          </a:xfrm>
          <a:prstGeom prst="rect">
            <a:avLst/>
          </a:prstGeom>
        </p:spPr>
      </p:pic>
      <p:pic>
        <p:nvPicPr>
          <p:cNvPr id="5" name="Picture 4" descr="React Alternatives That Will Revolutionize Your Workflow">
            <a:extLst>
              <a:ext uri="{FF2B5EF4-FFF2-40B4-BE49-F238E27FC236}">
                <a16:creationId xmlns:a16="http://schemas.microsoft.com/office/drawing/2014/main" id="{23935339-31F4-0F64-A4E9-B0842CC00F28}"/>
              </a:ext>
            </a:extLst>
          </p:cNvPr>
          <p:cNvPicPr>
            <a:picLocks noChangeAspect="1"/>
          </p:cNvPicPr>
          <p:nvPr/>
        </p:nvPicPr>
        <p:blipFill rotWithShape="1">
          <a:blip r:embed="rId3"/>
          <a:srcRect l="19195" t="19079" r="17337" b="21053"/>
          <a:stretch/>
        </p:blipFill>
        <p:spPr>
          <a:xfrm>
            <a:off x="4484762" y="5146247"/>
            <a:ext cx="1990182" cy="1183328"/>
          </a:xfrm>
          <a:prstGeom prst="rect">
            <a:avLst/>
          </a:prstGeom>
        </p:spPr>
      </p:pic>
      <p:pic>
        <p:nvPicPr>
          <p:cNvPr id="6" name="Picture 5" descr="How to Deploy A Website to Netlify | CodeSpot">
            <a:extLst>
              <a:ext uri="{FF2B5EF4-FFF2-40B4-BE49-F238E27FC236}">
                <a16:creationId xmlns:a16="http://schemas.microsoft.com/office/drawing/2014/main" id="{D21D0826-0849-42E4-CB26-D054F0EBEDB5}"/>
              </a:ext>
            </a:extLst>
          </p:cNvPr>
          <p:cNvPicPr>
            <a:picLocks noChangeAspect="1"/>
          </p:cNvPicPr>
          <p:nvPr/>
        </p:nvPicPr>
        <p:blipFill rotWithShape="1">
          <a:blip r:embed="rId4"/>
          <a:srcRect l="21268" t="17441" r="11687" b="21621"/>
          <a:stretch/>
        </p:blipFill>
        <p:spPr>
          <a:xfrm>
            <a:off x="6560740" y="5145419"/>
            <a:ext cx="2162271" cy="11826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3021" y="0"/>
            <a:ext cx="6480021" cy="838200"/>
          </a:xfrm>
        </p:spPr>
        <p:txBody>
          <a:bodyPr/>
          <a:lstStyle/>
          <a:p>
            <a:pPr algn="l"/>
            <a:r>
              <a:rPr lang="en-US" b="1">
                <a:ea typeface="MS PGothic" pitchFamily="34" charset="-128"/>
              </a:rPr>
              <a:t>Code Snapshots</a:t>
            </a:r>
          </a:p>
        </p:txBody>
      </p:sp>
      <p:sp>
        <p:nvSpPr>
          <p:cNvPr id="8195" name="Content Placeholder 2"/>
          <p:cNvSpPr>
            <a:spLocks noGrp="1"/>
          </p:cNvSpPr>
          <p:nvPr>
            <p:ph idx="1"/>
          </p:nvPr>
        </p:nvSpPr>
        <p:spPr>
          <a:xfrm>
            <a:off x="457200" y="1371600"/>
            <a:ext cx="8458200" cy="4525963"/>
          </a:xfrm>
        </p:spPr>
        <p:txBody>
          <a:bodyPr/>
          <a:lstStyle/>
          <a:p>
            <a:pPr>
              <a:buFont typeface="Arial" charset="0"/>
              <a:buChar char="•"/>
              <a:defRPr/>
            </a:pPr>
            <a:endParaRPr lang="en-US" sz="2800">
              <a:ea typeface="MS PGothic" charset="0"/>
              <a:cs typeface="MS PGothic" charset="0"/>
            </a:endParaRPr>
          </a:p>
          <a:p>
            <a:pPr marL="0" indent="0">
              <a:buNone/>
              <a:defRPr/>
            </a:pPr>
            <a:endParaRPr lang="en-US" sz="2800">
              <a:ea typeface="MS PGothic" charset="0"/>
              <a:cs typeface="MS PGothic" charset="0"/>
            </a:endParaRPr>
          </a:p>
          <a:p>
            <a:pPr marL="0" indent="0">
              <a:buFont typeface="Arial" charset="0"/>
              <a:buNone/>
              <a:defRPr/>
            </a:pPr>
            <a:endParaRPr lang="en-US" sz="2800">
              <a:ea typeface="MS PGothic" charset="0"/>
              <a:cs typeface="MS PGothic" charset="0"/>
            </a:endParaRPr>
          </a:p>
        </p:txBody>
      </p:sp>
      <p:sp>
        <p:nvSpPr>
          <p:cNvPr id="3" name="TextBox 2">
            <a:extLst>
              <a:ext uri="{FF2B5EF4-FFF2-40B4-BE49-F238E27FC236}">
                <a16:creationId xmlns:a16="http://schemas.microsoft.com/office/drawing/2014/main" id="{3D9931CF-DC13-AF50-5724-E2C07EFDF62D}"/>
              </a:ext>
            </a:extLst>
          </p:cNvPr>
          <p:cNvSpPr txBox="1"/>
          <p:nvPr/>
        </p:nvSpPr>
        <p:spPr>
          <a:xfrm>
            <a:off x="231621" y="1002013"/>
            <a:ext cx="5715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latin typeface="Arial"/>
                <a:ea typeface="MS PGothic"/>
                <a:cs typeface="Arial"/>
              </a:rPr>
              <a:t>Category.jsx:</a:t>
            </a:r>
            <a:endParaRPr lang="en-US" sz="2400" b="1" err="1">
              <a:cs typeface="Arial" pitchFamily="34" charset="0"/>
            </a:endParaRPr>
          </a:p>
        </p:txBody>
      </p:sp>
      <p:pic>
        <p:nvPicPr>
          <p:cNvPr id="4" name="Picture 3" descr="A screen shot of a computer program&#10;&#10;Description automatically generated">
            <a:extLst>
              <a:ext uri="{FF2B5EF4-FFF2-40B4-BE49-F238E27FC236}">
                <a16:creationId xmlns:a16="http://schemas.microsoft.com/office/drawing/2014/main" id="{8AE72364-0BF5-833C-3715-FB9186762095}"/>
              </a:ext>
            </a:extLst>
          </p:cNvPr>
          <p:cNvPicPr>
            <a:picLocks noChangeAspect="1"/>
          </p:cNvPicPr>
          <p:nvPr/>
        </p:nvPicPr>
        <p:blipFill>
          <a:blip r:embed="rId2"/>
          <a:stretch>
            <a:fillRect/>
          </a:stretch>
        </p:blipFill>
        <p:spPr>
          <a:xfrm>
            <a:off x="231621" y="1610247"/>
            <a:ext cx="8549842" cy="49768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p:txBody>
          <a:bodyPr/>
          <a:lstStyle/>
          <a:p>
            <a:pPr algn="l"/>
            <a:r>
              <a:rPr lang="en-US" b="1">
                <a:ea typeface="MS PGothic" pitchFamily="34" charset="-128"/>
                <a:cs typeface="Calibri"/>
              </a:rPr>
              <a:t>Code Snapshots</a:t>
            </a:r>
            <a:endParaRPr lang="en-US"/>
          </a:p>
        </p:txBody>
      </p:sp>
      <p:sp>
        <p:nvSpPr>
          <p:cNvPr id="3" name="TextBox 2">
            <a:extLst>
              <a:ext uri="{FF2B5EF4-FFF2-40B4-BE49-F238E27FC236}">
                <a16:creationId xmlns:a16="http://schemas.microsoft.com/office/drawing/2014/main" id="{17D9112A-163D-C259-140F-A1628C5E85D8}"/>
              </a:ext>
            </a:extLst>
          </p:cNvPr>
          <p:cNvSpPr txBox="1"/>
          <p:nvPr/>
        </p:nvSpPr>
        <p:spPr>
          <a:xfrm>
            <a:off x="123363" y="921449"/>
            <a:ext cx="38519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latin typeface="Arial"/>
                <a:ea typeface="MS PGothic"/>
                <a:cs typeface="Arial"/>
              </a:rPr>
              <a:t>App.css:-</a:t>
            </a:r>
            <a:endParaRPr lang="en-US" sz="2400" b="1"/>
          </a:p>
        </p:txBody>
      </p:sp>
      <p:pic>
        <p:nvPicPr>
          <p:cNvPr id="4" name="Picture 3" descr="A screenshot of a computer program&#10;&#10;Description automatically generated">
            <a:extLst>
              <a:ext uri="{FF2B5EF4-FFF2-40B4-BE49-F238E27FC236}">
                <a16:creationId xmlns:a16="http://schemas.microsoft.com/office/drawing/2014/main" id="{35C781E2-5C11-0A45-3DAA-FEDD686FCF3B}"/>
              </a:ext>
            </a:extLst>
          </p:cNvPr>
          <p:cNvPicPr>
            <a:picLocks noChangeAspect="1"/>
          </p:cNvPicPr>
          <p:nvPr/>
        </p:nvPicPr>
        <p:blipFill>
          <a:blip r:embed="rId2"/>
          <a:stretch>
            <a:fillRect/>
          </a:stretch>
        </p:blipFill>
        <p:spPr>
          <a:xfrm>
            <a:off x="181269" y="1380942"/>
            <a:ext cx="8781462" cy="51736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ED64-CE2F-D7F6-C07C-F7982950AB86}"/>
              </a:ext>
            </a:extLst>
          </p:cNvPr>
          <p:cNvSpPr>
            <a:spLocks noGrp="1"/>
          </p:cNvSpPr>
          <p:nvPr>
            <p:ph type="title"/>
          </p:nvPr>
        </p:nvSpPr>
        <p:spPr/>
        <p:txBody>
          <a:bodyPr/>
          <a:lstStyle/>
          <a:p>
            <a:pPr algn="l"/>
            <a:r>
              <a:rPr lang="en-US" b="1">
                <a:cs typeface="Calibri"/>
              </a:rPr>
              <a:t>Code Snapshots</a:t>
            </a:r>
            <a:endParaRPr lang="en-US"/>
          </a:p>
        </p:txBody>
      </p:sp>
      <p:sp>
        <p:nvSpPr>
          <p:cNvPr id="4" name="TextBox 3">
            <a:extLst>
              <a:ext uri="{FF2B5EF4-FFF2-40B4-BE49-F238E27FC236}">
                <a16:creationId xmlns:a16="http://schemas.microsoft.com/office/drawing/2014/main" id="{A76BFC85-D955-3709-2D8F-F48876755F21}"/>
              </a:ext>
            </a:extLst>
          </p:cNvPr>
          <p:cNvSpPr txBox="1"/>
          <p:nvPr/>
        </p:nvSpPr>
        <p:spPr>
          <a:xfrm>
            <a:off x="304631" y="921450"/>
            <a:ext cx="396525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latin typeface="Arial"/>
                <a:ea typeface="MS PGothic"/>
                <a:cs typeface="Arial"/>
              </a:rPr>
              <a:t>Index.html:-</a:t>
            </a:r>
            <a:endParaRPr lang="en-US" sz="2400" b="1"/>
          </a:p>
        </p:txBody>
      </p:sp>
      <p:pic>
        <p:nvPicPr>
          <p:cNvPr id="3" name="Picture 2" descr="A screenshot of a computer program&#10;&#10;Description automatically generated">
            <a:extLst>
              <a:ext uri="{FF2B5EF4-FFF2-40B4-BE49-F238E27FC236}">
                <a16:creationId xmlns:a16="http://schemas.microsoft.com/office/drawing/2014/main" id="{76D5F188-BD5F-E2FC-E317-865572120687}"/>
              </a:ext>
            </a:extLst>
          </p:cNvPr>
          <p:cNvPicPr>
            <a:picLocks noChangeAspect="1"/>
          </p:cNvPicPr>
          <p:nvPr/>
        </p:nvPicPr>
        <p:blipFill>
          <a:blip r:embed="rId2"/>
          <a:stretch>
            <a:fillRect/>
          </a:stretch>
        </p:blipFill>
        <p:spPr>
          <a:xfrm>
            <a:off x="120845" y="1288265"/>
            <a:ext cx="8912378" cy="5338870"/>
          </a:xfrm>
          <a:prstGeom prst="rect">
            <a:avLst/>
          </a:prstGeom>
        </p:spPr>
      </p:pic>
    </p:spTree>
    <p:extLst>
      <p:ext uri="{BB962C8B-B14F-4D97-AF65-F5344CB8AC3E}">
        <p14:creationId xmlns:p14="http://schemas.microsoft.com/office/powerpoint/2010/main" val="3033100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8181-D367-B6A5-7D84-2EFDA7EA6E1C}"/>
              </a:ext>
            </a:extLst>
          </p:cNvPr>
          <p:cNvSpPr>
            <a:spLocks noGrp="1"/>
          </p:cNvSpPr>
          <p:nvPr>
            <p:ph type="title"/>
          </p:nvPr>
        </p:nvSpPr>
        <p:spPr/>
        <p:txBody>
          <a:bodyPr/>
          <a:lstStyle/>
          <a:p>
            <a:pPr algn="l"/>
            <a:r>
              <a:rPr lang="en-US" b="1"/>
              <a:t>Home Page</a:t>
            </a:r>
            <a:endParaRPr lang="en-US"/>
          </a:p>
        </p:txBody>
      </p:sp>
      <p:pic>
        <p:nvPicPr>
          <p:cNvPr id="12" name="Content Placeholder 11" descr="A screenshot of a food menu&#10;&#10;Description automatically generated">
            <a:extLst>
              <a:ext uri="{FF2B5EF4-FFF2-40B4-BE49-F238E27FC236}">
                <a16:creationId xmlns:a16="http://schemas.microsoft.com/office/drawing/2014/main" id="{512B67AB-F06C-6487-20A4-193603F87B6E}"/>
              </a:ext>
            </a:extLst>
          </p:cNvPr>
          <p:cNvPicPr>
            <a:picLocks noGrp="1" noChangeAspect="1"/>
          </p:cNvPicPr>
          <p:nvPr>
            <p:ph idx="1"/>
          </p:nvPr>
        </p:nvPicPr>
        <p:blipFill>
          <a:blip r:embed="rId2"/>
          <a:stretch>
            <a:fillRect/>
          </a:stretch>
        </p:blipFill>
        <p:spPr>
          <a:xfrm>
            <a:off x="346425" y="1118516"/>
            <a:ext cx="8239670" cy="5253683"/>
          </a:xfrm>
        </p:spPr>
      </p:pic>
    </p:spTree>
    <p:extLst>
      <p:ext uri="{BB962C8B-B14F-4D97-AF65-F5344CB8AC3E}">
        <p14:creationId xmlns:p14="http://schemas.microsoft.com/office/powerpoint/2010/main" val="2585960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Problem Statement</vt:lpstr>
      <vt:lpstr>Solution</vt:lpstr>
      <vt:lpstr>Motivation of Research</vt:lpstr>
      <vt:lpstr>Tools &amp; Technologies</vt:lpstr>
      <vt:lpstr>Code Snapshots</vt:lpstr>
      <vt:lpstr>Code Snapshots</vt:lpstr>
      <vt:lpstr>Code Snapshots</vt:lpstr>
      <vt:lpstr>Home Page</vt:lpstr>
      <vt:lpstr>Snapshot</vt:lpstr>
      <vt:lpstr>Snapshot</vt:lpstr>
      <vt:lpstr>Conclusion</vt:lpstr>
      <vt:lpstr> References </vt:lpstr>
      <vt:lpstr>PowerPoint Presentation</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Khushi Jamloki</cp:lastModifiedBy>
  <cp:revision>78</cp:revision>
  <dcterms:created xsi:type="dcterms:W3CDTF">2010-04-09T07:36:15Z</dcterms:created>
  <dcterms:modified xsi:type="dcterms:W3CDTF">2024-05-08T19:22:05Z</dcterms:modified>
</cp:coreProperties>
</file>